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3"/>
  </p:notesMasterIdLst>
  <p:handoutMasterIdLst>
    <p:handoutMasterId r:id="rId44"/>
  </p:handoutMasterIdLst>
  <p:sldIdLst>
    <p:sldId id="274" r:id="rId2"/>
    <p:sldId id="276" r:id="rId3"/>
    <p:sldId id="530" r:id="rId4"/>
    <p:sldId id="607" r:id="rId5"/>
    <p:sldId id="573" r:id="rId6"/>
    <p:sldId id="576" r:id="rId7"/>
    <p:sldId id="575" r:id="rId8"/>
    <p:sldId id="574" r:id="rId9"/>
    <p:sldId id="608" r:id="rId10"/>
    <p:sldId id="545" r:id="rId11"/>
    <p:sldId id="547" r:id="rId12"/>
    <p:sldId id="550" r:id="rId13"/>
    <p:sldId id="577" r:id="rId14"/>
    <p:sldId id="580" r:id="rId15"/>
    <p:sldId id="578" r:id="rId16"/>
    <p:sldId id="551" r:id="rId17"/>
    <p:sldId id="548" r:id="rId18"/>
    <p:sldId id="549" r:id="rId19"/>
    <p:sldId id="552" r:id="rId20"/>
    <p:sldId id="611" r:id="rId21"/>
    <p:sldId id="553" r:id="rId22"/>
    <p:sldId id="554" r:id="rId23"/>
    <p:sldId id="556" r:id="rId24"/>
    <p:sldId id="588" r:id="rId25"/>
    <p:sldId id="559" r:id="rId26"/>
    <p:sldId id="590" r:id="rId27"/>
    <p:sldId id="614" r:id="rId28"/>
    <p:sldId id="557" r:id="rId29"/>
    <p:sldId id="589" r:id="rId30"/>
    <p:sldId id="561" r:id="rId31"/>
    <p:sldId id="592" r:id="rId32"/>
    <p:sldId id="563" r:id="rId33"/>
    <p:sldId id="593" r:id="rId34"/>
    <p:sldId id="565" r:id="rId35"/>
    <p:sldId id="612" r:id="rId36"/>
    <p:sldId id="349" r:id="rId37"/>
    <p:sldId id="528" r:id="rId38"/>
    <p:sldId id="609" r:id="rId39"/>
    <p:sldId id="610" r:id="rId40"/>
    <p:sldId id="529" r:id="rId41"/>
    <p:sldId id="4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Docker" id="{D1216012-7747-4004-A7E7-D735C66D8D2A}">
          <p14:sldIdLst>
            <p14:sldId id="607"/>
            <p14:sldId id="573"/>
            <p14:sldId id="576"/>
            <p14:sldId id="575"/>
            <p14:sldId id="574"/>
          </p14:sldIdLst>
        </p14:section>
        <p14:section name="Azure" id="{75B579BE-E322-4786-8232-CD115A76DDFF}">
          <p14:sldIdLst>
            <p14:sldId id="608"/>
            <p14:sldId id="545"/>
            <p14:sldId id="547"/>
            <p14:sldId id="550"/>
            <p14:sldId id="577"/>
            <p14:sldId id="580"/>
            <p14:sldId id="578"/>
            <p14:sldId id="551"/>
            <p14:sldId id="548"/>
            <p14:sldId id="549"/>
            <p14:sldId id="552"/>
            <p14:sldId id="611"/>
            <p14:sldId id="553"/>
            <p14:sldId id="554"/>
            <p14:sldId id="556"/>
            <p14:sldId id="588"/>
            <p14:sldId id="559"/>
            <p14:sldId id="590"/>
            <p14:sldId id="614"/>
            <p14:sldId id="557"/>
            <p14:sldId id="589"/>
            <p14:sldId id="561"/>
            <p14:sldId id="592"/>
            <p14:sldId id="563"/>
            <p14:sldId id="593"/>
            <p14:sldId id="565"/>
            <p14:sldId id="612"/>
          </p14:sldIdLst>
        </p14:section>
        <p14:section name="Conclusion" id="{10E03AB1-9AA8-4E86-9A64-D741901E50A2}">
          <p14:sldIdLst>
            <p14:sldId id="349"/>
            <p14:sldId id="528"/>
            <p14:sldId id="609"/>
            <p14:sldId id="610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7" autoAdjust="0"/>
    <p:restoredTop sz="94403" autoAdjust="0"/>
  </p:normalViewPr>
  <p:slideViewPr>
    <p:cSldViewPr snapToGrid="0" showGuides="1">
      <p:cViewPr varScale="1">
        <p:scale>
          <a:sx n="85" d="100"/>
          <a:sy n="85" d="100"/>
        </p:scale>
        <p:origin x="125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25.7.2019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111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61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sv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97.png"/><Relationship Id="rId26" Type="http://schemas.openxmlformats.org/officeDocument/2006/relationships/image" Target="../media/image100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94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93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91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95.png"/><Relationship Id="rId22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01.jpeg"/><Relationship Id="rId7" Type="http://schemas.openxmlformats.org/officeDocument/2006/relationships/image" Target="../media/image10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02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0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Docker, Azure, Application Insights, DevOps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Azure, Deployment and DevOps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65" y="1914612"/>
            <a:ext cx="4570961" cy="3454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2789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On-premise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Software-as-a-Service</a:t>
            </a:r>
            <a:r>
              <a:rPr lang="en-US" sz="3000" dirty="0"/>
              <a:t> (SaaS)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B7FD-48ED-4CAB-B356-E970FD24B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8" name="Picture 2" descr="Table of different Web Application hosting options (On-Prem, IaaS, PaaS, and SaaS) and the balance of responsibility split between the customer and Microsoft.">
            <a:extLst>
              <a:ext uri="{FF2B5EF4-FFF2-40B4-BE49-F238E27FC236}">
                <a16:creationId xmlns:a16="http://schemas.microsoft.com/office/drawing/2014/main" id="{EA8F1F33-8F8D-4299-B6FD-6CC345C35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2"/>
          <a:stretch/>
        </p:blipFill>
        <p:spPr bwMode="auto">
          <a:xfrm>
            <a:off x="6529432" y="3548543"/>
            <a:ext cx="5569572" cy="22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Mobile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Messaging</a:t>
            </a:r>
          </a:p>
          <a:p>
            <a:pPr lvl="1"/>
            <a:r>
              <a:rPr lang="en-US" sz="2800" dirty="0"/>
              <a:t>CDN and Networking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App Service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>
              <a:buClr>
                <a:srgbClr val="234465"/>
              </a:buClr>
            </a:pPr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B7FD-48ED-4CAB-B356-E970FD24B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D170AC-F09B-4D99-8EE9-B7E675A88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85" y="1603892"/>
            <a:ext cx="7908544" cy="3562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0725C-D5A4-4BB2-9048-CA00F65B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r="24359"/>
          <a:stretch/>
        </p:blipFill>
        <p:spPr>
          <a:xfrm>
            <a:off x="8200676" y="5175311"/>
            <a:ext cx="3094892" cy="1539908"/>
          </a:xfrm>
          <a:prstGeom prst="roundRect">
            <a:avLst>
              <a:gd name="adj" fmla="val 40647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BD394-38F7-421E-91E9-9AC606122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60" y="5214916"/>
            <a:ext cx="2677386" cy="14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FBAF7-9D9E-4F82-BA10-69225FF49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874202"/>
            <a:ext cx="10961783" cy="768084"/>
          </a:xfrm>
        </p:spPr>
        <p:txBody>
          <a:bodyPr/>
          <a:lstStyle/>
          <a:p>
            <a:r>
              <a:rPr lang="en-US" dirty="0"/>
              <a:t>Azure Portal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B1D3F-A585-4847-95E9-F7EDB5AC0D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16B62-137D-42A1-8651-831B7C779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0"/>
          <a:stretch/>
        </p:blipFill>
        <p:spPr>
          <a:xfrm>
            <a:off x="806420" y="94187"/>
            <a:ext cx="10579157" cy="5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E1DE1-EBD5-4A96-8989-2D8A4B8CE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B7EE-081F-477B-A02B-60F2EE461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/>
              <a:t>Quickly create powerful cloud apps using a fully managed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0DF21-6A0F-4BE5-A921-96472C7A79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EBD6-0652-4701-9AA4-69F9DF213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05987"/>
            <a:ext cx="10961783" cy="768084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0D618-4DA9-4FB1-97BC-B44A7A18A0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48" y="597212"/>
            <a:ext cx="7906702" cy="46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4B442-FD69-4830-8667-6683833D39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doesn't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1C0EF-505D-43EF-8C61-CEF0EC9E1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CD3D-8D9E-406C-AA9C-2A5DA0F63D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4"/>
            <a:ext cx="8723299" cy="54823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Docker</a:t>
            </a:r>
            <a:endParaRPr lang="en-US" sz="2400" noProof="1"/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800" noProof="1"/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400" noProof="1"/>
              <a:t>Azure Artifacts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BBE74-9A7F-4C9C-B7FB-48BF6D6B2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E47BB4-89AA-4A0C-8B37-A01752586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82997-AD13-468B-9968-1E4F638170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01" y="1497880"/>
            <a:ext cx="2983490" cy="25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endParaRPr lang="en-US" sz="3200" dirty="0"/>
          </a:p>
          <a:p>
            <a:pPr lvl="1"/>
            <a:r>
              <a:rPr lang="en-US" sz="3000" dirty="0"/>
              <a:t>Software Development (Dev)</a:t>
            </a:r>
          </a:p>
          <a:p>
            <a:pPr lvl="1"/>
            <a:r>
              <a:rPr lang="en-US" sz="3000" dirty="0"/>
              <a:t>Technology Operations (Ops)</a:t>
            </a:r>
            <a:endParaRPr lang="bg-BG" sz="3000" dirty="0"/>
          </a:p>
          <a:p>
            <a:pPr lvl="1"/>
            <a:endParaRPr lang="bg-BG" sz="3000" dirty="0"/>
          </a:p>
          <a:p>
            <a:pPr lvl="1"/>
            <a:endParaRPr lang="en-US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3D966-45AF-4211-A864-E78104E1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62568"/>
            <a:ext cx="5645080" cy="30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AAF1A-97CB-4412-B79F-EB3B1E731F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Boards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Plan, track, and discuss work across your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92" y="87924"/>
            <a:ext cx="8215809" cy="52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Repos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Get unlimited, cloud-hosted private Git repos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14" y="85778"/>
            <a:ext cx="8232965" cy="52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Defines a strict git branching model designed around the</a:t>
            </a:r>
            <a:br>
              <a:rPr lang="en-US" dirty="0"/>
            </a:br>
            <a:r>
              <a:rPr lang="en-US" dirty="0"/>
              <a:t>project release. All work is done in the dev branch.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b="1" dirty="0">
                <a:solidFill>
                  <a:schemeClr val="bg1"/>
                </a:solidFill>
              </a:rPr>
              <a:t>master</a:t>
            </a:r>
            <a:r>
              <a:rPr lang="en-US" dirty="0"/>
              <a:t> branch is the</a:t>
            </a:r>
            <a:br>
              <a:rPr lang="en-US" dirty="0"/>
            </a:br>
            <a:r>
              <a:rPr lang="en-US" dirty="0"/>
              <a:t>production-ready version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The </a:t>
            </a:r>
            <a:r>
              <a:rPr lang="en-US" sz="3200" b="1" dirty="0">
                <a:solidFill>
                  <a:schemeClr val="bg1"/>
                </a:solidFill>
              </a:rPr>
              <a:t>dev</a:t>
            </a:r>
            <a:r>
              <a:rPr lang="en-US" dirty="0"/>
              <a:t> branch is where</a:t>
            </a:r>
            <a:br>
              <a:rPr lang="en-US" dirty="0"/>
            </a:br>
            <a:r>
              <a:rPr lang="en-US" dirty="0"/>
              <a:t>all feature branches are</a:t>
            </a:r>
            <a:br>
              <a:rPr lang="en-US" dirty="0"/>
            </a:br>
            <a:r>
              <a:rPr lang="en-US" dirty="0"/>
              <a:t>merged after pull requests 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Once </a:t>
            </a:r>
            <a:r>
              <a:rPr lang="en-US" dirty="0" smtClean="0"/>
              <a:t>it</a:t>
            </a:r>
            <a:r>
              <a:rPr lang="bg-BG" dirty="0" smtClean="0"/>
              <a:t>'</a:t>
            </a:r>
            <a:r>
              <a:rPr lang="en-US" dirty="0" smtClean="0"/>
              <a:t>s </a:t>
            </a:r>
            <a:r>
              <a:rPr lang="en-US" dirty="0"/>
              <a:t>time for a </a:t>
            </a:r>
            <a:r>
              <a:rPr lang="en-US" sz="3200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release branch should be</a:t>
            </a:r>
            <a:br>
              <a:rPr lang="en-US" dirty="0"/>
            </a:br>
            <a:r>
              <a:rPr lang="en-US" dirty="0"/>
              <a:t>created from the dev branch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Gitflow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0EAD3-95D2-4790-8106-D9D3B936F1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https://miro.medium.com/max/875/1*9yJY7fyscWFUVRqnx0BM6A.png">
            <a:extLst>
              <a:ext uri="{FF2B5EF4-FFF2-40B4-BE49-F238E27FC236}">
                <a16:creationId xmlns:a16="http://schemas.microsoft.com/office/drawing/2014/main" id="{A0F46331-D33D-4AB3-8033-E5ABDFEE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07" y="2357306"/>
            <a:ext cx="6048492" cy="37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Pipelines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Continuously build, test, and deploy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67" y="58618"/>
            <a:ext cx="8123859" cy="51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 Source projects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Test Plans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Test and ship with confidence with a testing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25" y="114300"/>
            <a:ext cx="8326143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Create, host, and share packages with your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51" y="64018"/>
            <a:ext cx="8087892" cy="51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Extensions Marketplace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Extensions for 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49" y="94866"/>
            <a:ext cx="8595695" cy="5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3" y="434109"/>
            <a:ext cx="10611214" cy="60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90626"/>
            <a:ext cx="7766664" cy="4833430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Docker</a:t>
            </a:r>
            <a:endParaRPr lang="en-US" sz="2000" noProof="1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Microsoft Azure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Portal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Application Insights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400" noProof="1">
                <a:solidFill>
                  <a:schemeClr val="bg2"/>
                </a:solidFill>
              </a:rPr>
              <a:t>Azure DevOps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Boards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Repos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Pipelines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Test Plans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2000" noProof="1">
                <a:solidFill>
                  <a:schemeClr val="bg2"/>
                </a:solidFill>
              </a:rPr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7232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6625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EF7A-AD4D-4915-95B0-E6A381A58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43000"/>
            <a:ext cx="10961783" cy="768084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EC5BA-0E47-4E0F-9924-C845BAF88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CE26C-7AAA-48B1-8C04-B1184FCF18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1BCE1-2E88-47DC-86E0-0BA9E765A8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DC884-E9C5-4596-9BDF-21C657A823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63" y="729761"/>
            <a:ext cx="3644072" cy="4227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B4358-5043-4388-8CFA-EF88C54496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1841" y="2540977"/>
            <a:ext cx="3721006" cy="43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1C651-7798-4E37-B825-09A856B413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1502E-EB08-43F0-859C-B27D4964D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Dockerizing ASP.NET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AC8FF1-F59C-480D-BB1F-6A171E19B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8A758-D4D0-4750-9DEE-8BFBCF5A58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78D84-CA9A-47AF-8E14-3096AA9ACB37}"/>
              </a:ext>
            </a:extLst>
          </p:cNvPr>
          <p:cNvSpPr/>
          <p:nvPr/>
        </p:nvSpPr>
        <p:spPr bwMode="auto">
          <a:xfrm>
            <a:off x="1198685" y="867743"/>
            <a:ext cx="9794629" cy="3625126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3E691-5EFD-4F10-B1D4-DCE06A7ECE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75" y="1229721"/>
            <a:ext cx="2974518" cy="354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2DB79A-E14D-43AE-9A14-7BA244D69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25" y="1058271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01E1A-2581-4D71-9519-FCD345046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0625"/>
            <a:ext cx="10961783" cy="768084"/>
          </a:xfrm>
        </p:spPr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81964-6DB0-4AF0-950E-6D6F2E3A9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9951</TotalTime>
  <Words>1319</Words>
  <Application>Microsoft Office PowerPoint</Application>
  <PresentationFormat>Widescreen</PresentationFormat>
  <Paragraphs>270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Azure, Deployment and DevOps</vt:lpstr>
      <vt:lpstr>Table of Contents</vt:lpstr>
      <vt:lpstr>Have a Question?</vt:lpstr>
      <vt:lpstr>PowerPoint Presentation</vt:lpstr>
      <vt:lpstr>Docker</vt:lpstr>
      <vt:lpstr>Docker</vt:lpstr>
      <vt:lpstr>Docker Container</vt:lpstr>
      <vt:lpstr>PowerPoint Presentation</vt:lpstr>
      <vt:lpstr>PowerPoint Presentation</vt:lpstr>
      <vt:lpstr>Microsoft Azure</vt:lpstr>
      <vt:lpstr>Microsoft Azure</vt:lpstr>
      <vt:lpstr>PowerPoint Presentation</vt:lpstr>
      <vt:lpstr>PowerPoint Presentation</vt:lpstr>
      <vt:lpstr>Deployment</vt:lpstr>
      <vt:lpstr>Azure App Service</vt:lpstr>
      <vt:lpstr>PowerPoint Presentation</vt:lpstr>
      <vt:lpstr>Application Insights</vt:lpstr>
      <vt:lpstr>Application Insights</vt:lpstr>
      <vt:lpstr>Application Insights</vt:lpstr>
      <vt:lpstr>PowerPoint Presentation</vt:lpstr>
      <vt:lpstr>Azure DevOps</vt:lpstr>
      <vt:lpstr>Azure DevOps</vt:lpstr>
      <vt:lpstr>PowerPoint Presentation</vt:lpstr>
      <vt:lpstr>Azure Boards</vt:lpstr>
      <vt:lpstr>PowerPoint Presentation</vt:lpstr>
      <vt:lpstr>Azure Repos</vt:lpstr>
      <vt:lpstr>Gitflow Workflow</vt:lpstr>
      <vt:lpstr>PowerPoint Presentation</vt:lpstr>
      <vt:lpstr>Azure Pipelines</vt:lpstr>
      <vt:lpstr>PowerPoint Presentation</vt:lpstr>
      <vt:lpstr>Azure Test Plans</vt:lpstr>
      <vt:lpstr>PowerPoint Presentation</vt:lpstr>
      <vt:lpstr>Azure Artifacts</vt:lpstr>
      <vt:lpstr>PowerPoint Presentation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Stoyan</cp:lastModifiedBy>
  <cp:revision>4965</cp:revision>
  <dcterms:created xsi:type="dcterms:W3CDTF">2018-05-23T13:08:44Z</dcterms:created>
  <dcterms:modified xsi:type="dcterms:W3CDTF">2019-07-25T14:00:07Z</dcterms:modified>
</cp:coreProperties>
</file>